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0"/>
  </p:notesMasterIdLst>
  <p:sldIdLst>
    <p:sldId id="452" r:id="rId2"/>
    <p:sldId id="454" r:id="rId3"/>
    <p:sldId id="455" r:id="rId4"/>
    <p:sldId id="462" r:id="rId5"/>
    <p:sldId id="463" r:id="rId6"/>
    <p:sldId id="457" r:id="rId7"/>
    <p:sldId id="458" r:id="rId8"/>
    <p:sldId id="460" r:id="rId9"/>
  </p:sldIdLst>
  <p:sldSz cx="24384000" cy="13716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Nunito Sans" pitchFamily="2" charset="77"/>
      <p:regular r:id="rId15"/>
      <p:bold r:id="rId16"/>
      <p:italic r:id="rId17"/>
      <p:boldItalic r:id="rId18"/>
    </p:embeddedFont>
    <p:embeddedFont>
      <p:font typeface="Nunito Sans SemiBold" pitchFamily="2" charset="77"/>
      <p:regular r:id="rId19"/>
      <p:bold r:id="rId20"/>
      <p:italic r:id="rId21"/>
      <p:boldItalic r:id="rId22"/>
    </p:embeddedFont>
    <p:embeddedFont>
      <p:font typeface="Open Sans Semibold" panose="020B060603050402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3248"/>
    <a:srgbClr val="3B8686"/>
    <a:srgbClr val="81C5CF"/>
    <a:srgbClr val="64BFEC"/>
    <a:srgbClr val="8AC7C0"/>
    <a:srgbClr val="E46C57"/>
    <a:srgbClr val="FF814E"/>
    <a:srgbClr val="83C2DE"/>
    <a:srgbClr val="7BC9D3"/>
    <a:srgbClr val="E2B1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97" autoAdjust="0"/>
    <p:restoredTop sz="95897" autoAdjust="0"/>
  </p:normalViewPr>
  <p:slideViewPr>
    <p:cSldViewPr snapToGrid="0">
      <p:cViewPr varScale="1">
        <p:scale>
          <a:sx n="54" d="100"/>
          <a:sy n="54" d="100"/>
        </p:scale>
        <p:origin x="1072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94904-53C7-FE4A-A4F3-9371B9AA3FA4}" type="datetimeFigureOut">
              <a:rPr lang="en-US" smtClean="0"/>
              <a:t>11/30/23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3CE2E-3DB2-2543-A1CC-255A6E8F42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7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574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Remove some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495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3CE2E-3DB2-2543-A1CC-255A6E8F42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63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84636EF-9B34-784F-B076-08F4E00F1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3785"/>
            <a:ext cx="24384000" cy="138097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48CEBF0-C1A7-504A-ABF5-DF36CEF4DA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93785"/>
            <a:ext cx="12252960" cy="13563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A0E760-EEA4-D344-BD23-C858E7E74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69815"/>
            <a:ext cx="24384000" cy="2461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957311" y="3820978"/>
            <a:ext cx="9750289" cy="197041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CARD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C44B1-DAB3-374E-8714-625353D60C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957311" y="6124673"/>
            <a:ext cx="9747504" cy="13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chemeClr val="tx1"/>
                </a:solidFill>
                <a:latin typeface="Nunito Sans" pitchFamily="2" charset="77"/>
              </a:defRPr>
            </a:lvl1pPr>
          </a:lstStyle>
          <a:p>
            <a:pPr lvl="0"/>
            <a:r>
              <a:rPr lang="en-US" dirty="0"/>
              <a:t>Second Line</a:t>
            </a:r>
          </a:p>
        </p:txBody>
      </p:sp>
      <p:pic>
        <p:nvPicPr>
          <p:cNvPr id="8" name="Picture 7" descr="Texas State University">
            <a:extLst>
              <a:ext uri="{FF2B5EF4-FFF2-40B4-BE49-F238E27FC236}">
                <a16:creationId xmlns:a16="http://schemas.microsoft.com/office/drawing/2014/main" id="{5E8657D1-2783-1845-BB5B-3DAA5CE6A1A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70340" y="10063298"/>
            <a:ext cx="5003141" cy="2438400"/>
          </a:xfrm>
          <a:prstGeom prst="rect">
            <a:avLst/>
          </a:prstGeom>
        </p:spPr>
      </p:pic>
      <p:pic>
        <p:nvPicPr>
          <p:cNvPr id="9" name="Picture 8" descr="Member the Texas State University System">
            <a:extLst>
              <a:ext uri="{FF2B5EF4-FFF2-40B4-BE49-F238E27FC236}">
                <a16:creationId xmlns:a16="http://schemas.microsoft.com/office/drawing/2014/main" id="{F2E3C823-48E0-7542-B222-37105C1DEC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67554" y="12183707"/>
            <a:ext cx="4408714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80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0" y="1371039"/>
            <a:ext cx="18288000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48926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0" y="1371039"/>
            <a:ext cx="18288000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6CA2A-A7E5-9E45-8686-ED54FCC955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48000" y="3530600"/>
            <a:ext cx="18288000" cy="662940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2800" b="0" i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  <a:lvl2pPr marL="9144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2pPr>
            <a:lvl3pPr marL="18288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3pPr>
            <a:lvl4pPr marL="27432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4pPr>
            <a:lvl5pPr marL="36576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5pPr>
          </a:lstStyle>
          <a:p>
            <a:r>
              <a:rPr lang="en-US" dirty="0"/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  <a:p>
            <a:r>
              <a:rPr lang="en-US" dirty="0"/>
              <a:t>Bobcats are especially skilled 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pouncing on prey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musical theatre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geography</a:t>
            </a:r>
          </a:p>
        </p:txBody>
      </p:sp>
    </p:spTree>
    <p:extLst>
      <p:ext uri="{BB962C8B-B14F-4D97-AF65-F5344CB8AC3E}">
        <p14:creationId xmlns:p14="http://schemas.microsoft.com/office/powerpoint/2010/main" val="2139750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1088" y="1137123"/>
            <a:ext cx="11185452" cy="1143562"/>
          </a:xfrm>
        </p:spPr>
        <p:txBody>
          <a:bodyPr anchor="t"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6CA2A-A7E5-9E45-8686-ED54FCC955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088" y="2977596"/>
            <a:ext cx="11185452" cy="777240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2800" b="0" i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  <a:lvl2pPr marL="9144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2pPr>
            <a:lvl3pPr marL="18288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3pPr>
            <a:lvl4pPr marL="27432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4pPr>
            <a:lvl5pPr marL="3657600" indent="0"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5pPr>
          </a:lstStyle>
          <a:p>
            <a:r>
              <a:rPr lang="en-US" dirty="0"/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 Roadrunners and slow-moving trains. </a:t>
            </a:r>
          </a:p>
          <a:p>
            <a:r>
              <a:rPr lang="en-US" dirty="0"/>
              <a:t>Bobcats are especially skilled at: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pouncing on prey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musical theatre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geography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61D1C5-F586-4845-BBA0-AD6447E821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123582" y="2977596"/>
            <a:ext cx="8686800" cy="7772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77171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61D1C5-F586-4845-BBA0-AD6447E821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31088" y="2738200"/>
            <a:ext cx="8686800" cy="7772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19FDE2-ED9E-5F48-B979-C6208876E4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72256" y="2738200"/>
            <a:ext cx="8686800" cy="914400"/>
          </a:xfrm>
        </p:spPr>
        <p:txBody>
          <a:bodyPr anchor="ctr">
            <a:normAutofit/>
          </a:bodyPr>
          <a:lstStyle>
            <a:lvl1pPr>
              <a:defRPr sz="3600" b="1" i="0" spc="300">
                <a:solidFill>
                  <a:schemeClr val="tx1"/>
                </a:solidFill>
                <a:latin typeface="Nunito Sans SemiBold" pitchFamily="2" charset="77"/>
              </a:defRPr>
            </a:lvl1pPr>
          </a:lstStyle>
          <a:p>
            <a:r>
              <a:rPr lang="en-US" dirty="0"/>
              <a:t>THE BOBCAT IS A TYPE OF CAT.</a:t>
            </a:r>
          </a:p>
        </p:txBody>
      </p:sp>
    </p:spTree>
    <p:extLst>
      <p:ext uri="{BB962C8B-B14F-4D97-AF65-F5344CB8AC3E}">
        <p14:creationId xmlns:p14="http://schemas.microsoft.com/office/powerpoint/2010/main" val="306739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DBC8A-F157-E647-9D9F-D51516F82D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1853" y="1371039"/>
            <a:ext cx="18288000" cy="1143562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19D2988-F334-EF41-A2F7-874820BF09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61853" y="2732493"/>
            <a:ext cx="8686799" cy="7771498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CC4E20E5-6627-3643-8DB5-EC4915FE2A6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737502" y="3222418"/>
            <a:ext cx="3886203" cy="68580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44037A35-B93C-004C-AE9D-9D7376D671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012555" y="2732494"/>
            <a:ext cx="5486399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84CE56EE-75D7-C24E-8865-5E7CDA29D2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033204" y="6858000"/>
            <a:ext cx="7688942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39200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0F72F-F113-9E4E-8901-A6046628CC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61854" y="1042081"/>
            <a:ext cx="10530146" cy="1143562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48E1B567-63F1-1944-B114-801F81FA7F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41344" y="4559291"/>
            <a:ext cx="3904270" cy="3886201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6B5E7A-AE24-B84B-926D-5ED18AAC53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59413" y="8902692"/>
            <a:ext cx="3886200" cy="91440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9267BD02-65C3-2942-B840-54B72905914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26925" y="2501892"/>
            <a:ext cx="7315199" cy="7315199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580B63D5-BCBE-9C44-AF73-9F3E542F716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26924" y="10067534"/>
            <a:ext cx="7559097" cy="54864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CCACDB0A-D65F-D84D-A885-8947E700BF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59575" y="1735016"/>
            <a:ext cx="5486400" cy="3657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EE94F6CF-DD41-634D-BCFA-8B363E1BCF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749336" y="3792416"/>
            <a:ext cx="2377440" cy="160020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and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B7401E0D-D1CF-3641-8A73-0F22B92C35E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859574" y="5880726"/>
            <a:ext cx="7315199" cy="4571999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B80609EF-DFE4-FD4B-A009-0B81195135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859574" y="10666515"/>
            <a:ext cx="7531194" cy="548640"/>
          </a:xfrm>
          <a:prstGeom prst="rect">
            <a:avLst/>
          </a:prstGeom>
        </p:spPr>
        <p:txBody>
          <a:bodyPr/>
          <a:lstStyle>
            <a:lvl1pPr marL="0" marR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>
                <a:solidFill>
                  <a:schemeClr val="tx1">
                    <a:lumMod val="60000"/>
                    <a:lumOff val="40000"/>
                  </a:schemeClr>
                </a:solidFill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Bobcats’ natural adversaries include Roadrunners &amp; slow-moving trains.</a:t>
            </a:r>
            <a:endParaRPr lang="tr-TR" sz="1800" dirty="0">
              <a:solidFill>
                <a:schemeClr val="tx1">
                  <a:lumMod val="75000"/>
                  <a:lumOff val="25000"/>
                </a:schemeClr>
              </a:solidFill>
              <a:latin typeface="Nunito Sans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357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009479F9-D1B3-9F46-AD6C-E7844EB98E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11658600" cy="11658600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695E27-6F70-FD4F-81F8-53F4357B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82400" y="-1"/>
            <a:ext cx="12801600" cy="1165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3EA317-11E0-954D-9C36-7C565BD2E4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8689" y="1308805"/>
            <a:ext cx="10515600" cy="914400"/>
          </a:xfr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BC55AA7-301E-214D-A0F2-074D8F6F33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98689" y="2941543"/>
            <a:ext cx="8458200" cy="4572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800" b="0" i="0">
                <a:solidFill>
                  <a:schemeClr val="tx1"/>
                </a:solidFill>
                <a:latin typeface="Nunito Sans" pitchFamily="2" charset="77"/>
              </a:defRPr>
            </a:lvl1pPr>
            <a:lvl2pPr marL="9144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2pPr>
            <a:lvl3pPr marL="18288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3pPr>
            <a:lvl4pPr marL="27432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4pPr>
            <a:lvl5pPr marL="36576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5pPr>
          </a:lstStyle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</p:txBody>
      </p:sp>
    </p:spTree>
    <p:extLst>
      <p:ext uri="{BB962C8B-B14F-4D97-AF65-F5344CB8AC3E}">
        <p14:creationId xmlns:p14="http://schemas.microsoft.com/office/powerpoint/2010/main" val="1943246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3DE806D-0AC3-8A49-B547-835CADC23E78}"/>
              </a:ext>
            </a:extLst>
          </p:cNvPr>
          <p:cNvSpPr/>
          <p:nvPr userDrawn="1"/>
        </p:nvSpPr>
        <p:spPr>
          <a:xfrm>
            <a:off x="0" y="11079126"/>
            <a:ext cx="11875108" cy="26368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009479F9-D1B3-9F46-AD6C-E7844EB98E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2"/>
            <a:ext cx="11658600" cy="13716001"/>
          </a:xfrm>
          <a:prstGeom prst="rect">
            <a:avLst/>
          </a:prstGeom>
        </p:spPr>
        <p:txBody>
          <a:bodyPr anchor="ctr"/>
          <a:lstStyle>
            <a:lvl1pPr marL="0" marR="0" indent="0" algn="ctr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200" b="0" i="0">
                <a:latin typeface="Nunito Sans" pitchFamily="2" charset="77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695E27-6F70-FD4F-81F8-53F4357B6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82400" y="-1"/>
            <a:ext cx="12801600" cy="13716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1BEA02-3BED-654A-A30C-8FB1EC22B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86450" y="6788658"/>
            <a:ext cx="13807440" cy="2301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AB48EA-4A88-8049-9B14-02AB6803C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7700" y="11980985"/>
            <a:ext cx="4572000" cy="221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3EA317-11E0-954D-9C36-7C565BD2E4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98689" y="1308805"/>
            <a:ext cx="10515600" cy="914400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BC55AA7-301E-214D-A0F2-074D8F6F33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998689" y="2941543"/>
            <a:ext cx="8458200" cy="4572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1pPr>
            <a:lvl2pPr marL="9144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2pPr>
            <a:lvl3pPr marL="18288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3pPr>
            <a:lvl4pPr marL="27432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4pPr>
            <a:lvl5pPr marL="3657600" indent="0">
              <a:lnSpc>
                <a:spcPct val="150000"/>
              </a:lnSpc>
              <a:buNone/>
              <a:defRPr sz="2800" b="0" i="0">
                <a:solidFill>
                  <a:schemeClr val="bg1"/>
                </a:solidFill>
                <a:latin typeface="Nunito Sans" pitchFamily="2" charset="77"/>
              </a:defRPr>
            </a:lvl5pPr>
          </a:lstStyle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Nunito Sans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The Bobcat is a type of cat with a bobbed tail and an affinity for maroon and gold. Larger than a house cat but smaller than a cougar, it’s amazingly relentless. Bobcats have been known to take out Trojans, Red Wolves and even larger prey like Longhorns. Bobcats' natural adversaries include Roadrunners and slow-moving trains. </a:t>
            </a:r>
          </a:p>
        </p:txBody>
      </p:sp>
    </p:spTree>
    <p:extLst>
      <p:ext uri="{BB962C8B-B14F-4D97-AF65-F5344CB8AC3E}">
        <p14:creationId xmlns:p14="http://schemas.microsoft.com/office/powerpoint/2010/main" val="707709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2BE929A-D1BB-A64C-B05E-4350E36C1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1617569"/>
            <a:ext cx="24384000" cy="2192216"/>
          </a:xfrm>
          <a:prstGeom prst="rect">
            <a:avLst/>
          </a:prstGeom>
          <a:solidFill>
            <a:srgbClr val="431C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727491-B011-CC42-85E6-B8301381AA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98300"/>
            <a:ext cx="24384000" cy="246185"/>
          </a:xfrm>
          <a:prstGeom prst="rect">
            <a:avLst/>
          </a:prstGeom>
        </p:spPr>
      </p:pic>
      <p:pic>
        <p:nvPicPr>
          <p:cNvPr id="9" name="Picture 8" descr="Texas State University">
            <a:extLst>
              <a:ext uri="{FF2B5EF4-FFF2-40B4-BE49-F238E27FC236}">
                <a16:creationId xmlns:a16="http://schemas.microsoft.com/office/drawing/2014/main" id="{8518974B-9748-A645-99AC-7972B4327310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7700" y="11980985"/>
            <a:ext cx="4572000" cy="22167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0" y="1371039"/>
            <a:ext cx="18288000" cy="11435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9246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70" r:id="rId5"/>
    <p:sldLayoutId id="2147483667" r:id="rId6"/>
    <p:sldLayoutId id="2147483668" r:id="rId7"/>
    <p:sldLayoutId id="2147483669" r:id="rId8"/>
    <p:sldLayoutId id="2147483671" r:id="rId9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6000" b="0" i="0" kern="1200" spc="1200" baseline="0">
          <a:solidFill>
            <a:schemeClr val="tx1"/>
          </a:solidFill>
          <a:latin typeface="Nunito Sans" pitchFamily="2" charset="77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met48@txstate.edu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hyperlink" Target="https://github.com/MariaElise-T/WSC_202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6DA2A5-482A-9743-84A7-58ADC93AB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7311" y="1212896"/>
            <a:ext cx="10359889" cy="2499557"/>
          </a:xfrm>
        </p:spPr>
        <p:txBody>
          <a:bodyPr>
            <a:noAutofit/>
          </a:bodyPr>
          <a:lstStyle/>
          <a:p>
            <a:r>
              <a:rPr lang="en-US" sz="5400" b="1" dirty="0"/>
              <a:t>TOWARDS A HYBRID DISCRETE EVENT SIMULATION AGENT-BASED MODEL FOR THE TEXAS STATE MENTAL HOSPITAL SYSTEM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1F925-8E91-524F-A847-8D29EF64D4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57311" y="7517219"/>
            <a:ext cx="9747504" cy="1541721"/>
          </a:xfrm>
        </p:spPr>
        <p:txBody>
          <a:bodyPr/>
          <a:lstStyle/>
          <a:p>
            <a:r>
              <a:rPr lang="en-US" sz="3600" dirty="0"/>
              <a:t>Maria Tomasso</a:t>
            </a:r>
          </a:p>
          <a:p>
            <a:r>
              <a:rPr lang="en-US" sz="3600" dirty="0"/>
              <a:t>met48@txstate.edu</a:t>
            </a:r>
          </a:p>
          <a:p>
            <a:endParaRPr lang="en-US" dirty="0"/>
          </a:p>
        </p:txBody>
      </p:sp>
      <p:pic>
        <p:nvPicPr>
          <p:cNvPr id="10" name="Picture Placeholder 9" descr="A building on a hill with trees">
            <a:extLst>
              <a:ext uri="{FF2B5EF4-FFF2-40B4-BE49-F238E27FC236}">
                <a16:creationId xmlns:a16="http://schemas.microsoft.com/office/drawing/2014/main" id="{0D86889D-66A7-145E-D4FE-226B52FD84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49" r="198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78723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EA309-C9D9-2641-9E3E-4E10A3A9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AC9E1-B54F-9E8E-5724-992DD1943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857" y="2751309"/>
            <a:ext cx="10919517" cy="35827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4F55A8-6FAB-41B9-8FF0-D84CAEA245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2598" y="6858000"/>
            <a:ext cx="7290266" cy="4106691"/>
          </a:xfrm>
          <a:prstGeom prst="rect">
            <a:avLst/>
          </a:prstGeom>
        </p:spPr>
      </p:pic>
      <p:pic>
        <p:nvPicPr>
          <p:cNvPr id="7" name="Picture 8" descr="Free A Doctor Talking the Patient Stock Photo">
            <a:extLst>
              <a:ext uri="{FF2B5EF4-FFF2-40B4-BE49-F238E27FC236}">
                <a16:creationId xmlns:a16="http://schemas.microsoft.com/office/drawing/2014/main" id="{D0D7C9C5-A2B8-3250-D043-498A1DC92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8942" y="1371039"/>
            <a:ext cx="7172869" cy="478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BA3131-3A11-922C-B9C0-D9320879CB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05125" y="6858000"/>
            <a:ext cx="8200502" cy="358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27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EA309-C9D9-2641-9E3E-4E10A3A9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8928B-5533-1F45-B821-D97852D2A7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8000" y="2526637"/>
            <a:ext cx="18288000" cy="2586788"/>
          </a:xfrm>
        </p:spPr>
        <p:txBody>
          <a:bodyPr/>
          <a:lstStyle/>
          <a:p>
            <a:r>
              <a:rPr lang="en-US" sz="3800" dirty="0"/>
              <a:t>This work aims to address the waitlist crisis in the state mental healthcare system by: </a:t>
            </a:r>
          </a:p>
          <a:p>
            <a:pPr marL="1657350" lvl="1" indent="-742950">
              <a:buFont typeface="+mj-lt"/>
              <a:buAutoNum type="arabicPeriod"/>
            </a:pPr>
            <a:r>
              <a:rPr lang="en-US" sz="3800" dirty="0"/>
              <a:t>Building a hybrid DES-ABM model of the system and training it with real data.</a:t>
            </a:r>
          </a:p>
          <a:p>
            <a:pPr marL="1657350" lvl="1" indent="-742950">
              <a:buFont typeface="+mj-lt"/>
              <a:buAutoNum type="arabicPeriod"/>
            </a:pPr>
            <a:r>
              <a:rPr lang="en-US" sz="3800" dirty="0"/>
              <a:t>Using the model to test the effects of capacity expansion on the waitlists.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131FC1-CE6B-FC7E-2070-F754959811B5}"/>
              </a:ext>
            </a:extLst>
          </p:cNvPr>
          <p:cNvSpPr txBox="1">
            <a:spLocks/>
          </p:cNvSpPr>
          <p:nvPr/>
        </p:nvSpPr>
        <p:spPr>
          <a:xfrm>
            <a:off x="3048000" y="6814147"/>
            <a:ext cx="18288000" cy="11435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 spc="1200" baseline="0">
                <a:solidFill>
                  <a:schemeClr val="tx1"/>
                </a:solidFill>
                <a:latin typeface="Nunito Sans" pitchFamily="2" charset="77"/>
                <a:ea typeface="+mj-ea"/>
                <a:cs typeface="+mj-cs"/>
              </a:defRPr>
            </a:lvl1pPr>
          </a:lstStyle>
          <a:p>
            <a:r>
              <a:rPr lang="en-US" dirty="0"/>
              <a:t>AVAILABLE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85CB9A-68AE-8F63-E9EC-723689975A5F}"/>
              </a:ext>
            </a:extLst>
          </p:cNvPr>
          <p:cNvSpPr txBox="1"/>
          <p:nvPr/>
        </p:nvSpPr>
        <p:spPr>
          <a:xfrm>
            <a:off x="2863516" y="8042604"/>
            <a:ext cx="1865696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A3248"/>
                </a:solidFill>
                <a:latin typeface="Nunito Sans" pitchFamily="2" charset="77"/>
              </a:rPr>
              <a:t>The number of state mental health hospitals serving adults in Texas [1]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A3248"/>
                </a:solidFill>
                <a:latin typeface="Nunito Sans" pitchFamily="2" charset="77"/>
              </a:rPr>
              <a:t>The number of beds per hospital and average length of stay (LOS) per hospital [1]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A3248"/>
                </a:solidFill>
                <a:latin typeface="Nunito Sans" pitchFamily="2" charset="77"/>
              </a:rPr>
              <a:t>The ratio of civil admits to forensic admits [1]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A3248"/>
                </a:solidFill>
                <a:latin typeface="Nunito Sans" pitchFamily="2" charset="77"/>
              </a:rPr>
              <a:t>The number of patients added to, removed from, and on the waitlist at each quarter from 2020-2023 [2,3,4,5,6]</a:t>
            </a:r>
          </a:p>
          <a:p>
            <a:pPr algn="ctr"/>
            <a:endParaRPr lang="en-US" sz="2400" dirty="0">
              <a:solidFill>
                <a:srgbClr val="41414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4018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C2787-E65E-1B6B-250B-10D03CA2E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3070C-7EDA-B5D5-555F-87DC94B9EB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63252" y="3224463"/>
            <a:ext cx="18857495" cy="694823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Timesteps represent 5 days and the model is run for 216 timesteps - equivalent to Q1 2020 – Q4 2023.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New patients are added to the model at each timestep based on historical data.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Hospitals will admit patients until they are full.  When all hospitals are full, new patients are added to the shortest waitlist.  Beds become available as patients are discharged.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At each timestep, the total number of waitlisted patients is recorded.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The model is implemented in Python 3.10.9.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47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D4A0C-D756-D028-945B-DD79B4C1C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INITIALIZATION AND CALIBRATION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784DB-544A-A95D-A419-1BACB50D1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The model in initialized with the number of hospitals, number of available beds per hospital, and waitlist length at the end of 2019.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Approximate Bayesian computation was used to estimate the distributions of the length of stay for civil admits, short-term forensic admits, and long-term forensic admits.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Calibration success was determined by comparing the simulated waitlist lengths with the historical waitlist lengths.</a:t>
            </a:r>
          </a:p>
        </p:txBody>
      </p:sp>
    </p:spTree>
    <p:extLst>
      <p:ext uri="{BB962C8B-B14F-4D97-AF65-F5344CB8AC3E}">
        <p14:creationId xmlns:p14="http://schemas.microsoft.com/office/powerpoint/2010/main" val="3774231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EA309-C9D9-2641-9E3E-4E10A3A9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8928B-5533-1F45-B821-D97852D2A7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18551" y="7848266"/>
            <a:ext cx="19746898" cy="2311734"/>
          </a:xfrm>
        </p:spPr>
        <p:txBody>
          <a:bodyPr/>
          <a:lstStyle/>
          <a:p>
            <a:pPr algn="just"/>
            <a:r>
              <a:rPr lang="en-US" sz="3600" dirty="0"/>
              <a:t>The forensic waitlist lengths for 5 runs of the tuned model are shown under 3 scenarios: (left) online number of beds per facility is as reported in June 2022; (middle) each facility uses 80% of their total beds or the percentage reported in June 2022, whichever is higher; (3) each facility uses all available beds.</a:t>
            </a:r>
          </a:p>
        </p:txBody>
      </p:sp>
      <p:pic>
        <p:nvPicPr>
          <p:cNvPr id="4" name="Picture 3" descr="A graph with lines and dots&#10;&#10;Description automatically generated">
            <a:extLst>
              <a:ext uri="{FF2B5EF4-FFF2-40B4-BE49-F238E27FC236}">
                <a16:creationId xmlns:a16="http://schemas.microsoft.com/office/drawing/2014/main" id="{11583F71-C376-F5AF-F3C7-D53F7B997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611"/>
          <a:stretch/>
        </p:blipFill>
        <p:spPr bwMode="auto">
          <a:xfrm>
            <a:off x="2318551" y="2514601"/>
            <a:ext cx="19746898" cy="51120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31879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EA309-C9D9-2641-9E3E-4E10A3A9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8928B-5533-1F45-B821-D97852D2A7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As Texas grapples with inflated wait times, DES-ABM modeling, in collaboration with legal and psychiatric experts, provides an avenue to </a:t>
            </a:r>
            <a:r>
              <a:rPr lang="en-US" sz="4000" b="1" dirty="0"/>
              <a:t>predict demand on the state mental health system and test the effect of resource allocation strategies on simulated waitlists.</a:t>
            </a:r>
            <a:r>
              <a:rPr lang="en-US" sz="4000" dirty="0"/>
              <a:t>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The next phase of this project will involve requesting more in-depth patient population data from the Texas Department of State Health Services, enabling more comprehensive modeling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340855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EA309-C9D9-2641-9E3E-4E10A3A9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95B1BE-4296-695B-F0A6-8C036B28D9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8000" y="2743200"/>
            <a:ext cx="18288000" cy="7416800"/>
          </a:xfrm>
        </p:spPr>
        <p:txBody>
          <a:bodyPr/>
          <a:lstStyle/>
          <a:p>
            <a:r>
              <a:rPr lang="en-US" sz="4400" dirty="0"/>
              <a:t>Email: </a:t>
            </a:r>
            <a:r>
              <a:rPr lang="en-US" sz="4400" dirty="0">
                <a:hlinkClick r:id="rId3"/>
              </a:rPr>
              <a:t>met48@txstate.edu</a:t>
            </a:r>
            <a:endParaRPr lang="en-US" sz="4400" dirty="0"/>
          </a:p>
          <a:p>
            <a:r>
              <a:rPr lang="en-US" sz="4400" dirty="0"/>
              <a:t>Code and data: </a:t>
            </a:r>
            <a:r>
              <a:rPr lang="en-US" sz="4400" dirty="0">
                <a:hlinkClick r:id="rId4"/>
              </a:rPr>
              <a:t>https://github.com/MariaElise-T/WSC_2023</a:t>
            </a:r>
            <a:r>
              <a:rPr lang="en-US" sz="4400" dirty="0"/>
              <a:t>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C4590F0-4AC1-6AF9-7986-F5CED586A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5384879"/>
            <a:ext cx="5371353" cy="5371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26FFCA2-826F-75C9-C92E-C4A8EA8DBAA7}"/>
              </a:ext>
            </a:extLst>
          </p:cNvPr>
          <p:cNvSpPr txBox="1"/>
          <p:nvPr/>
        </p:nvSpPr>
        <p:spPr>
          <a:xfrm>
            <a:off x="9840575" y="5577384"/>
            <a:ext cx="1224814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Citations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The State of Texas Legislative Budget Board.  2022.  “State Hospitals: Mental Health Facilities in Texas.”  Legislative Budget Board Staff.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Texas Health and Human Services.  April, 2020.  “Semi-annual Reporting of Waiting Lists for Mental Health Services.”  Health and Human Services Commission. 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Texas Health and Human Services.  October, 2020.  “Semi-annual Reporting of Waiting Lists for Mental Health Services.”  Health and Human Services Commission. 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Texas Health and Human Services.  April 2021.  “Semi-annual Reporting of Waiting Lists for Mental Health Services.”  Health and Human Services Commission.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Texas Health and Human Services.  November 2021.  “Semi-annual Reporting of Waiting Lists for Mental Health Services.”  Health and Human Services Commission. 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Texas Health and Human Services.  May 2023.  “Report on Waiting Lists for Mental Health Services.”  Health and Human Services Commission.</a:t>
            </a:r>
          </a:p>
          <a:p>
            <a:pPr algn="ctr"/>
            <a:endParaRPr lang="en-US" sz="2400" dirty="0">
              <a:solidFill>
                <a:srgbClr val="41414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000009"/>
      </p:ext>
    </p:extLst>
  </p:cSld>
  <p:clrMapOvr>
    <a:masterClrMapping/>
  </p:clrMapOvr>
</p:sld>
</file>

<file path=ppt/theme/theme1.xml><?xml version="1.0" encoding="utf-8"?>
<a:theme xmlns:a="http://schemas.openxmlformats.org/drawingml/2006/main" name="Gaillardia Light Theme">
  <a:themeElements>
    <a:clrScheme name="TXST Brand">
      <a:dk1>
        <a:srgbClr val="501214"/>
      </a:dk1>
      <a:lt1>
        <a:srgbClr val="FFFFFF"/>
      </a:lt1>
      <a:dk2>
        <a:srgbClr val="006F98"/>
      </a:dk2>
      <a:lt2>
        <a:srgbClr val="E7E6E6"/>
      </a:lt2>
      <a:accent1>
        <a:srgbClr val="EB2E47"/>
      </a:accent1>
      <a:accent2>
        <a:srgbClr val="EAB942"/>
      </a:accent2>
      <a:accent3>
        <a:srgbClr val="F3725A"/>
      </a:accent3>
      <a:accent4>
        <a:srgbClr val="3A9F68"/>
      </a:accent4>
      <a:accent5>
        <a:srgbClr val="92D7E8"/>
      </a:accent5>
      <a:accent6>
        <a:srgbClr val="F9DDDD"/>
      </a:accent6>
      <a:hlink>
        <a:srgbClr val="006E96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E6869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1">
              <a:lumMod val="95000"/>
              <a:lumOff val="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ctr">
          <a:defRPr sz="2400" smtClean="0">
            <a:solidFill>
              <a:srgbClr val="414141"/>
            </a:solidFill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13663</TotalTime>
  <Words>626</Words>
  <Application>Microsoft Macintosh PowerPoint</Application>
  <PresentationFormat>Custom</PresentationFormat>
  <Paragraphs>42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Nunito Sans</vt:lpstr>
      <vt:lpstr>Arial</vt:lpstr>
      <vt:lpstr>Nunito Sans SemiBold</vt:lpstr>
      <vt:lpstr>Open Sans Semibold</vt:lpstr>
      <vt:lpstr>Calibri</vt:lpstr>
      <vt:lpstr>Gaillardia Light Theme</vt:lpstr>
      <vt:lpstr>TOWARDS A HYBRID DISCRETE EVENT SIMULATION AGENT-BASED MODEL FOR THE TEXAS STATE MENTAL HOSPITAL SYSTEM</vt:lpstr>
      <vt:lpstr>BACKGROUND</vt:lpstr>
      <vt:lpstr>GOALS</vt:lpstr>
      <vt:lpstr>MODEL</vt:lpstr>
      <vt:lpstr>INITIALIZATION AND CALIBRATION</vt:lpstr>
      <vt:lpstr>RESULTS</vt:lpstr>
      <vt:lpstr>NEXT STEPS</vt:lpstr>
      <vt:lpstr>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Gaillardia Theme PowerPoint Template-Light</dc:title>
  <dc:subject/>
  <dc:creator>Texas State Office of University Marketing</dc:creator>
  <cp:keywords/>
  <dc:description/>
  <cp:lastModifiedBy>Tomasso, Maria E</cp:lastModifiedBy>
  <cp:revision>1167</cp:revision>
  <dcterms:created xsi:type="dcterms:W3CDTF">2014-09-26T10:57:37Z</dcterms:created>
  <dcterms:modified xsi:type="dcterms:W3CDTF">2023-12-01T03:59:15Z</dcterms:modified>
  <cp:category/>
</cp:coreProperties>
</file>